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18"/>
  </p:notesMasterIdLst>
  <p:sldIdLst>
    <p:sldId id="528" r:id="rId3"/>
    <p:sldId id="539" r:id="rId4"/>
    <p:sldId id="562" r:id="rId5"/>
    <p:sldId id="556" r:id="rId6"/>
    <p:sldId id="557" r:id="rId7"/>
    <p:sldId id="558" r:id="rId8"/>
    <p:sldId id="550" r:id="rId9"/>
    <p:sldId id="552" r:id="rId10"/>
    <p:sldId id="554" r:id="rId11"/>
    <p:sldId id="555" r:id="rId12"/>
    <p:sldId id="559" r:id="rId13"/>
    <p:sldId id="560" r:id="rId14"/>
    <p:sldId id="561" r:id="rId15"/>
    <p:sldId id="551" r:id="rId16"/>
    <p:sldId id="54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5050"/>
    <a:srgbClr val="DA32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63" autoAdjust="0"/>
    <p:restoredTop sz="94660"/>
  </p:normalViewPr>
  <p:slideViewPr>
    <p:cSldViewPr>
      <p:cViewPr varScale="1">
        <p:scale>
          <a:sx n="96" d="100"/>
          <a:sy n="96" d="100"/>
        </p:scale>
        <p:origin x="1480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97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2D831-27D1-4804-BBE6-E7E773617FD4}" type="datetimeFigureOut">
              <a:rPr lang="en-IN" smtClean="0"/>
              <a:pPr/>
              <a:t>24/05/23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BC9D2F-5FCE-4B4F-80E6-E39EED6BD8E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605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FB1F9F8-2F33-48A0-B6E1-CBD34DA86FA7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F9511ED-0BE1-4F2B-B63D-1D3DD25330C5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5D982D4-3B7D-49CC-89D2-CE37596BBCA6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en-US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2895600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0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6" name="Picture 25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0"/>
            <a:ext cx="2057400" cy="1980000"/>
          </a:xfrm>
          <a:prstGeom prst="rect">
            <a:avLst/>
          </a:prstGeom>
        </p:spPr>
      </p:pic>
      <p:sp>
        <p:nvSpPr>
          <p:cNvPr id="30" name="TextBox 29"/>
          <p:cNvSpPr txBox="1"/>
          <p:nvPr userDrawn="1"/>
        </p:nvSpPr>
        <p:spPr>
          <a:xfrm>
            <a:off x="-76200" y="5257800"/>
            <a:ext cx="2209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152400" y="5666601"/>
            <a:ext cx="190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Arial"/>
                <a:cs typeface="Arial"/>
              </a:rPr>
              <a:t>Pilani Campus</a:t>
            </a:r>
          </a:p>
        </p:txBody>
      </p:sp>
      <p:sp>
        <p:nvSpPr>
          <p:cNvPr id="11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514600" y="3810000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Please enter the presentation title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2895600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2514600" y="5410200"/>
            <a:ext cx="6019800" cy="533400"/>
          </a:xfrm>
        </p:spPr>
        <p:txBody>
          <a:bodyPr anchor="b" anchorCtr="0">
            <a:noAutofit/>
          </a:bodyPr>
          <a:lstStyle>
            <a:lvl1pPr marL="0" indent="0" algn="r">
              <a:lnSpc>
                <a:spcPts val="1800"/>
              </a:lnSpc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Presenter details comes here</a:t>
            </a:r>
          </a:p>
          <a:p>
            <a:pPr lvl="0"/>
            <a:r>
              <a:rPr lang="en-GB" dirty="0"/>
              <a:t>Date and other details can come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4600" y="3810000"/>
            <a:ext cx="6019800" cy="1524000"/>
          </a:xfrm>
        </p:spPr>
        <p:txBody>
          <a:bodyPr anchor="ctr" anchorCtr="0"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Please enter the presentation title here</a:t>
            </a:r>
            <a:endParaRPr lang="en-US" dirty="0"/>
          </a:p>
        </p:txBody>
      </p:sp>
      <p:pic>
        <p:nvPicPr>
          <p:cNvPr id="13" name="Picture 12" descr="BITS_university_logo_whitevert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28592"/>
          <a:stretch/>
        </p:blipFill>
        <p:spPr>
          <a:xfrm>
            <a:off x="76200" y="3352800"/>
            <a:ext cx="2057400" cy="198000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-76200" y="5257800"/>
            <a:ext cx="2209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152400" y="5666601"/>
            <a:ext cx="190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Arial"/>
                <a:cs typeface="Arial"/>
              </a:rPr>
              <a:t>Pilani Campus</a:t>
            </a:r>
          </a:p>
        </p:txBody>
      </p:sp>
    </p:spTree>
    <p:extLst>
      <p:ext uri="{BB962C8B-B14F-4D97-AF65-F5344CB8AC3E}">
        <p14:creationId xmlns:p14="http://schemas.microsoft.com/office/powerpoint/2010/main" val="113624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Server\D\jyoti\FI023_BITS_v1\styleguide img\IMG_5627_b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 userDrawn="1"/>
        </p:nvSpPr>
        <p:spPr>
          <a:xfrm>
            <a:off x="0" y="4282182"/>
            <a:ext cx="9144000" cy="25758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3" cstate="print"/>
          <a:srcRect l="1923" b="5336"/>
          <a:stretch>
            <a:fillRect/>
          </a:stretch>
        </p:blipFill>
        <p:spPr>
          <a:xfrm>
            <a:off x="6629400" y="-1"/>
            <a:ext cx="2193193" cy="692697"/>
          </a:xfrm>
          <a:prstGeom prst="rect">
            <a:avLst/>
          </a:prstGeom>
        </p:spPr>
      </p:pic>
      <p:sp>
        <p:nvSpPr>
          <p:cNvPr id="17" name="Content Placeholder 16"/>
          <p:cNvSpPr>
            <a:spLocks noGrp="1"/>
          </p:cNvSpPr>
          <p:nvPr>
            <p:ph sz="quarter" idx="10" hasCustomPrompt="1"/>
          </p:nvPr>
        </p:nvSpPr>
        <p:spPr>
          <a:xfrm>
            <a:off x="304800" y="4648200"/>
            <a:ext cx="8458200" cy="1600200"/>
          </a:xfrm>
        </p:spPr>
        <p:txBody>
          <a:bodyPr>
            <a:noAutofit/>
          </a:bodyPr>
          <a:lstStyle>
            <a:lvl1pPr marL="0" indent="0">
              <a:lnSpc>
                <a:spcPts val="4200"/>
              </a:lnSpc>
              <a:spcBef>
                <a:spcPts val="0"/>
              </a:spcBef>
              <a:buNone/>
              <a:defRPr sz="40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Topic headings here </a:t>
            </a:r>
          </a:p>
          <a:p>
            <a:pPr lvl="0"/>
            <a:r>
              <a:rPr lang="en-US" dirty="0"/>
              <a:t>(separator - can run in two lines)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2882900" y="677545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-12700" y="677545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5778500" y="677545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58000" y="762000"/>
            <a:ext cx="2209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b="1" spc="-150" dirty="0">
                <a:solidFill>
                  <a:prstClr val="white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prstClr val="white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7086600" y="1170801"/>
            <a:ext cx="190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Arial"/>
                <a:cs typeface="Arial"/>
              </a:rPr>
              <a:t>Pilani Campus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800" y="1493837"/>
            <a:ext cx="8229600" cy="4525963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400">
                <a:latin typeface="Arial" pitchFamily="34" charset="0"/>
                <a:cs typeface="Arial" pitchFamily="34" charset="0"/>
              </a:defRPr>
            </a:lvl1pPr>
            <a:lvl2pPr marL="7429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  <a:endParaRPr kumimoji="0" lang="en-GB" sz="2400" u="none" strike="noStrike" kern="1200" cap="none" spc="0" normalizeH="0" noProof="0" dirty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276600" y="6596390"/>
            <a:ext cx="586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  <p:grpSp>
        <p:nvGrpSpPr>
          <p:cNvPr id="2" name="Group 11"/>
          <p:cNvGrpSpPr/>
          <p:nvPr userDrawn="1"/>
        </p:nvGrpSpPr>
        <p:grpSpPr>
          <a:xfrm>
            <a:off x="2083888" y="6550671"/>
            <a:ext cx="7060112" cy="48665"/>
            <a:chOff x="2083888" y="6550671"/>
            <a:chExt cx="7060112" cy="48665"/>
          </a:xfrm>
        </p:grpSpPr>
        <p:sp>
          <p:nvSpPr>
            <p:cNvPr id="13" name="Rectangle 12"/>
            <p:cNvSpPr/>
            <p:nvPr/>
          </p:nvSpPr>
          <p:spPr>
            <a:xfrm>
              <a:off x="4630476" y="6550672"/>
              <a:ext cx="2328591" cy="48664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907874" y="6550671"/>
              <a:ext cx="2236126" cy="45719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083888" y="6550672"/>
              <a:ext cx="2580680" cy="48664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6" name="Picture 15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0" y="-1"/>
            <a:ext cx="2193193" cy="692697"/>
          </a:xfrm>
          <a:prstGeom prst="rect">
            <a:avLst/>
          </a:prstGeom>
        </p:spPr>
      </p:pic>
      <p:grpSp>
        <p:nvGrpSpPr>
          <p:cNvPr id="4" name="Group 18"/>
          <p:cNvGrpSpPr/>
          <p:nvPr userDrawn="1"/>
        </p:nvGrpSpPr>
        <p:grpSpPr>
          <a:xfrm>
            <a:off x="2133600" y="6553200"/>
            <a:ext cx="7010400" cy="45719"/>
            <a:chOff x="1905000" y="6553200"/>
            <a:chExt cx="7010400" cy="45719"/>
          </a:xfrm>
        </p:grpSpPr>
        <p:sp>
          <p:nvSpPr>
            <p:cNvPr id="20" name="Rectangle 1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2"/>
          <p:cNvGrpSpPr/>
          <p:nvPr userDrawn="1"/>
        </p:nvGrpSpPr>
        <p:grpSpPr>
          <a:xfrm>
            <a:off x="0" y="1295400"/>
            <a:ext cx="7010400" cy="45719"/>
            <a:chOff x="1905000" y="6553200"/>
            <a:chExt cx="7010400" cy="45719"/>
          </a:xfrm>
        </p:grpSpPr>
        <p:sp>
          <p:nvSpPr>
            <p:cNvPr id="24" name="Rectangle 23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0" y="-1"/>
            <a:ext cx="2193193" cy="69269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 userDrawn="1">
            <p:ph sz="half" idx="1" hasCustomPrompt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9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  <a:endParaRPr kumimoji="0" lang="en-GB" sz="2400" u="none" strike="noStrike" kern="1200" cap="none" spc="0" normalizeH="0" noProof="0" dirty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/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 hasCustomPrompt="1"/>
          </p:nvPr>
        </p:nvSpPr>
        <p:spPr>
          <a:xfrm>
            <a:off x="4953000" y="1600200"/>
            <a:ext cx="4038600" cy="4525963"/>
          </a:xfr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2800"/>
            </a:lvl1pPr>
            <a:lvl2pPr marL="7429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1600">
                <a:latin typeface="Arial" pitchFamily="34" charset="0"/>
                <a:cs typeface="Arial" pitchFamily="34" charset="0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  <a:endParaRPr kumimoji="0" lang="en-GB" sz="2400" u="none" strike="noStrike" kern="1200" cap="none" spc="0" normalizeH="0" noProof="0" dirty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240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240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240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 userDrawn="1"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00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28"/>
          <p:cNvGrpSpPr/>
          <p:nvPr userDrawn="1"/>
        </p:nvGrpSpPr>
        <p:grpSpPr>
          <a:xfrm>
            <a:off x="2133600" y="6553200"/>
            <a:ext cx="7010400" cy="45719"/>
            <a:chOff x="1905000" y="6553200"/>
            <a:chExt cx="7010400" cy="45719"/>
          </a:xfrm>
        </p:grpSpPr>
        <p:sp>
          <p:nvSpPr>
            <p:cNvPr id="30" name="Rectangle 2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34" name="TextBox 33"/>
          <p:cNvSpPr txBox="1"/>
          <p:nvPr userDrawn="1"/>
        </p:nvSpPr>
        <p:spPr>
          <a:xfrm>
            <a:off x="3276600" y="6596390"/>
            <a:ext cx="586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362199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2"/>
            <a:ext cx="4041775" cy="8270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199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2" name="Group 10"/>
          <p:cNvGrpSpPr/>
          <p:nvPr userDrawn="1"/>
        </p:nvGrpSpPr>
        <p:grpSpPr>
          <a:xfrm>
            <a:off x="0" y="1295400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Group 15"/>
          <p:cNvGrpSpPr/>
          <p:nvPr userDrawn="1"/>
        </p:nvGrpSpPr>
        <p:grpSpPr>
          <a:xfrm>
            <a:off x="2133600" y="6553200"/>
            <a:ext cx="7010400" cy="45719"/>
            <a:chOff x="1905000" y="6553200"/>
            <a:chExt cx="7010400" cy="45719"/>
          </a:xfrm>
        </p:grpSpPr>
        <p:sp>
          <p:nvSpPr>
            <p:cNvPr id="17" name="Rectangle 1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0" name="Picture 19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0" y="-1"/>
            <a:ext cx="2193193" cy="692697"/>
          </a:xfrm>
          <a:prstGeom prst="rect">
            <a:avLst/>
          </a:prstGeom>
        </p:spPr>
      </p:pic>
      <p:sp>
        <p:nvSpPr>
          <p:cNvPr id="21" name="TextBox 20"/>
          <p:cNvSpPr txBox="1"/>
          <p:nvPr userDrawn="1"/>
        </p:nvSpPr>
        <p:spPr>
          <a:xfrm>
            <a:off x="3276600" y="6596390"/>
            <a:ext cx="586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2" name="Group 5"/>
          <p:cNvGrpSpPr/>
          <p:nvPr userDrawn="1"/>
        </p:nvGrpSpPr>
        <p:grpSpPr>
          <a:xfrm>
            <a:off x="0" y="1295400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Group 10"/>
          <p:cNvGrpSpPr/>
          <p:nvPr userDrawn="1"/>
        </p:nvGrpSpPr>
        <p:grpSpPr>
          <a:xfrm>
            <a:off x="2133600" y="6553200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0" y="-1"/>
            <a:ext cx="2193193" cy="692697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3276600" y="6596390"/>
            <a:ext cx="586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Deemed to be University under Section 3 of UGC Act, 1956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525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5259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18"/>
          <p:cNvSpPr>
            <a:spLocks noGrp="1"/>
          </p:cNvSpPr>
          <p:nvPr>
            <p:ph sz="quarter" idx="13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2" name="Group 8"/>
          <p:cNvGrpSpPr/>
          <p:nvPr userDrawn="1"/>
        </p:nvGrpSpPr>
        <p:grpSpPr>
          <a:xfrm>
            <a:off x="0" y="1295400"/>
            <a:ext cx="7010400" cy="45719"/>
            <a:chOff x="1905000" y="6553200"/>
            <a:chExt cx="7010400" cy="45719"/>
          </a:xfrm>
        </p:grpSpPr>
        <p:sp>
          <p:nvSpPr>
            <p:cNvPr id="10" name="Rectangle 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13"/>
          <p:cNvGrpSpPr/>
          <p:nvPr userDrawn="1"/>
        </p:nvGrpSpPr>
        <p:grpSpPr>
          <a:xfrm>
            <a:off x="2133600" y="6553200"/>
            <a:ext cx="7010400" cy="45719"/>
            <a:chOff x="1905000" y="6553200"/>
            <a:chExt cx="7010400" cy="45719"/>
          </a:xfrm>
        </p:grpSpPr>
        <p:sp>
          <p:nvSpPr>
            <p:cNvPr id="15" name="Rectangle 14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8" name="Picture 17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0" y="-1"/>
            <a:ext cx="2193193" cy="692697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3276600" y="6596390"/>
            <a:ext cx="586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6120680" cy="850106"/>
          </a:xfrm>
          <a:prstGeom prst="rect">
            <a:avLst/>
          </a:prstGeo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95736" y="6237312"/>
            <a:ext cx="4392488" cy="365125"/>
          </a:xfrm>
          <a:prstGeom prst="rect">
            <a:avLst/>
          </a:prstGeom>
        </p:spPr>
        <p:txBody>
          <a:bodyPr/>
          <a:lstStyle>
            <a:lvl1pPr>
              <a:defRPr sz="1200" b="1"/>
            </a:lvl1pPr>
          </a:lstStyle>
          <a:p>
            <a:pPr algn="ctr"/>
            <a:r>
              <a:rPr lang="en-US"/>
              <a:t>SS ZG516 -Computer Organization and Software Systems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2440" y="6237312"/>
            <a:ext cx="611560" cy="293117"/>
          </a:xfrm>
          <a:prstGeom prst="rect">
            <a:avLst/>
          </a:prstGeom>
        </p:spPr>
        <p:txBody>
          <a:bodyPr/>
          <a:lstStyle>
            <a:lvl1pPr>
              <a:defRPr sz="1600" b="1"/>
            </a:lvl1pPr>
          </a:lstStyle>
          <a:p>
            <a:fld id="{67F776DB-C4B4-46F1-926D-41EFCFC3A86A}" type="slidenum">
              <a:rPr lang="en-IN" smtClean="0"/>
              <a:pPr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407025"/>
            <a:ext cx="5486400" cy="304800"/>
          </a:xfrm>
        </p:spPr>
        <p:txBody>
          <a:bodyPr anchor="b">
            <a:normAutofit/>
          </a:bodyPr>
          <a:lstStyle>
            <a:lvl1pPr algn="l">
              <a:defRPr sz="1800" b="1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828800"/>
            <a:ext cx="5486400" cy="3429000"/>
          </a:xfrm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711825"/>
            <a:ext cx="5486400" cy="304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1295400"/>
            <a:ext cx="7010400" cy="4571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Group 10"/>
          <p:cNvGrpSpPr/>
          <p:nvPr userDrawn="1"/>
        </p:nvGrpSpPr>
        <p:grpSpPr>
          <a:xfrm>
            <a:off x="2133600" y="6553200"/>
            <a:ext cx="7010400" cy="4571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5" name="Picture 14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0" y="-1"/>
            <a:ext cx="2193193" cy="692697"/>
          </a:xfrm>
          <a:prstGeom prst="rect">
            <a:avLst/>
          </a:prstGeom>
        </p:spPr>
      </p:pic>
      <p:sp>
        <p:nvSpPr>
          <p:cNvPr id="17" name="TextBox 16"/>
          <p:cNvSpPr txBox="1"/>
          <p:nvPr userDrawn="1"/>
        </p:nvSpPr>
        <p:spPr>
          <a:xfrm>
            <a:off x="3276600" y="6596390"/>
            <a:ext cx="586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52400"/>
            <a:ext cx="63246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2" name="Group 19"/>
          <p:cNvGrpSpPr/>
          <p:nvPr userDrawn="1"/>
        </p:nvGrpSpPr>
        <p:grpSpPr>
          <a:xfrm>
            <a:off x="0" y="1295400"/>
            <a:ext cx="7010400" cy="45719"/>
            <a:chOff x="1905000" y="6553200"/>
            <a:chExt cx="7010400" cy="45719"/>
          </a:xfrm>
        </p:grpSpPr>
        <p:sp>
          <p:nvSpPr>
            <p:cNvPr id="21" name="Rectangle 20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" name="Group 24"/>
          <p:cNvGrpSpPr/>
          <p:nvPr userDrawn="1"/>
        </p:nvGrpSpPr>
        <p:grpSpPr>
          <a:xfrm>
            <a:off x="2133600" y="6553200"/>
            <a:ext cx="7010400" cy="45719"/>
            <a:chOff x="1905000" y="6553200"/>
            <a:chExt cx="7010400" cy="45719"/>
          </a:xfrm>
        </p:grpSpPr>
        <p:sp>
          <p:nvSpPr>
            <p:cNvPr id="26" name="Rectangle 25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9" name="Picture 28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>
            <a:off x="6629400" y="-1"/>
            <a:ext cx="2193193" cy="692697"/>
          </a:xfrm>
          <a:prstGeom prst="rect">
            <a:avLst/>
          </a:prstGeom>
        </p:spPr>
      </p:pic>
      <p:sp>
        <p:nvSpPr>
          <p:cNvPr id="31" name="TextBox 30"/>
          <p:cNvSpPr txBox="1"/>
          <p:nvPr userDrawn="1"/>
        </p:nvSpPr>
        <p:spPr>
          <a:xfrm>
            <a:off x="3276600" y="6596390"/>
            <a:ext cx="586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38100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18"/>
          <p:cNvSpPr>
            <a:spLocks noGrp="1"/>
          </p:cNvSpPr>
          <p:nvPr>
            <p:ph sz="quarter" idx="10" hasCustomPrompt="1"/>
          </p:nvPr>
        </p:nvSpPr>
        <p:spPr>
          <a:xfrm rot="5400000">
            <a:off x="5410200" y="2743200"/>
            <a:ext cx="5867400" cy="1143000"/>
          </a:xfrm>
        </p:spPr>
        <p:txBody>
          <a:bodyPr anchor="ctr" anchorCtr="0">
            <a:normAutofit/>
          </a:bodyPr>
          <a:lstStyle>
            <a:lvl1pPr marL="0">
              <a:lnSpc>
                <a:spcPts val="3600"/>
              </a:lnSpc>
              <a:spcBef>
                <a:spcPts val="0"/>
              </a:spcBef>
              <a:buNone/>
              <a:defRPr sz="3600" b="1" spc="-15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2" name="Group 7"/>
          <p:cNvGrpSpPr/>
          <p:nvPr userDrawn="1"/>
        </p:nvGrpSpPr>
        <p:grpSpPr>
          <a:xfrm rot="5400000">
            <a:off x="5006340" y="2567940"/>
            <a:ext cx="5181600" cy="45719"/>
            <a:chOff x="1905000" y="6553200"/>
            <a:chExt cx="7010400" cy="45719"/>
          </a:xfrm>
        </p:grpSpPr>
        <p:sp>
          <p:nvSpPr>
            <p:cNvPr id="9" name="Rectangle 8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7" name="Picture 16" descr="Picture 7.png"/>
          <p:cNvPicPr>
            <a:picLocks noChangeAspect="1"/>
          </p:cNvPicPr>
          <p:nvPr userDrawn="1"/>
        </p:nvPicPr>
        <p:blipFill>
          <a:blip r:embed="rId2" cstate="print"/>
          <a:srcRect l="1923" b="5336"/>
          <a:stretch>
            <a:fillRect/>
          </a:stretch>
        </p:blipFill>
        <p:spPr>
          <a:xfrm rot="5400000">
            <a:off x="-758715" y="1131248"/>
            <a:ext cx="2193193" cy="692697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 rot="5400000">
            <a:off x="-2794428" y="3808884"/>
            <a:ext cx="5867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9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38AF320-491D-4762-9CEF-3E1E34D8F95D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2208E44-E056-4529-AB17-D5D4ED060997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19CFB88-53D3-4CA9-98AE-144A38B513BC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D0D0566-7D22-4575-A4D4-6F2EADBD37EA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8F8992E-3A7A-498B-BA4F-ED4E9E99F9C5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4542FCF-AAF1-43F7-BF4B-ACFF6C5E1F9E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22291EF-5C9A-4DA0-9BCB-C3A40F654C61}" type="datetime1">
              <a:rPr lang="en-IN" smtClean="0"/>
              <a:pPr/>
              <a:t>24/05/23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&lt;Course Code&gt;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7F776DB-C4B4-46F1-926D-41EFCFC3A86A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TextBox 6"/>
          <p:cNvSpPr txBox="1"/>
          <p:nvPr userDrawn="1"/>
        </p:nvSpPr>
        <p:spPr>
          <a:xfrm>
            <a:off x="3276600" y="6596390"/>
            <a:ext cx="5867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101141"/>
                </a:solidFill>
                <a:latin typeface="Arial"/>
                <a:cs typeface="Arial"/>
              </a:rPr>
              <a:t>BITS </a:t>
            </a:r>
            <a:r>
              <a:rPr lang="en-US" sz="1100" dirty="0">
                <a:solidFill>
                  <a:srgbClr val="101141"/>
                </a:solidFill>
                <a:latin typeface="Arial"/>
                <a:cs typeface="Arial"/>
              </a:rPr>
              <a:t>Pilani, Pilani Campus</a:t>
            </a:r>
          </a:p>
        </p:txBody>
      </p:sp>
      <p:pic>
        <p:nvPicPr>
          <p:cNvPr id="8" name="Picture 7" descr="Picture 7.png"/>
          <p:cNvPicPr>
            <a:picLocks noChangeAspect="1"/>
          </p:cNvPicPr>
          <p:nvPr userDrawn="1"/>
        </p:nvPicPr>
        <p:blipFill>
          <a:blip r:embed="rId13" cstate="print"/>
          <a:srcRect l="1923" b="5336"/>
          <a:stretch>
            <a:fillRect/>
          </a:stretch>
        </p:blipFill>
        <p:spPr>
          <a:xfrm>
            <a:off x="6629400" y="-1"/>
            <a:ext cx="2193193" cy="692697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2133600" y="6553200"/>
            <a:ext cx="7010400" cy="45719"/>
            <a:chOff x="1905000" y="6553200"/>
            <a:chExt cx="7010400" cy="45719"/>
          </a:xfrm>
        </p:grpSpPr>
        <p:sp>
          <p:nvSpPr>
            <p:cNvPr id="10" name="Rectangle 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 userDrawn="1"/>
        </p:nvGrpSpPr>
        <p:grpSpPr>
          <a:xfrm>
            <a:off x="0" y="1295400"/>
            <a:ext cx="7010400" cy="45719"/>
            <a:chOff x="1905000" y="6553200"/>
            <a:chExt cx="7010400" cy="45719"/>
          </a:xfrm>
        </p:grpSpPr>
        <p:sp>
          <p:nvSpPr>
            <p:cNvPr id="14" name="Rectangle 13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F2899A1-5BFA-4D14-B690-5DD6CFCAE8DC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24/05/23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&lt;Course Code&gt;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BC8D7E44-7D4F-4942-A8C9-2DF6BF8399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000" b="1" kern="1200" spc="-15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jOjitJdfrT4" TargetMode="External"/><Relationship Id="rId2" Type="http://schemas.openxmlformats.org/officeDocument/2006/relationships/hyperlink" Target="https://www.youtube.com/watch?v=xDZd-Iwhm_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amsatishsharma/flutter_curd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qlitetutorial.net/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jOjitJdfrT4" TargetMode="External"/><Relationship Id="rId2" Type="http://schemas.openxmlformats.org/officeDocument/2006/relationships/hyperlink" Target="https://www.youtube.com/watch?v=xDZd-Iwhm_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amsatishsharma/flutter_curd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flutter.dev/get-started/editor?tab=androidstudio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DZd-Iwhm_Y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iamsatishsharma/flutter_curd" TargetMode="External"/><Relationship Id="rId4" Type="http://schemas.openxmlformats.org/officeDocument/2006/relationships/hyperlink" Target="https://youtu.be/jOjitJdfrT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1331640" y="3480792"/>
            <a:ext cx="7278960" cy="1676400"/>
          </a:xfrm>
        </p:spPr>
        <p:txBody>
          <a:bodyPr anchorCtr="0">
            <a:noAutofit/>
          </a:bodyPr>
          <a:lstStyle/>
          <a:p>
            <a:pPr algn="ctr">
              <a:defRPr/>
            </a:pPr>
            <a:r>
              <a:rPr lang="en-US" sz="3000" dirty="0">
                <a:solidFill>
                  <a:schemeClr val="bg1"/>
                </a:solidFill>
              </a:rPr>
              <a:t>    Cross Platform Application Development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Assignment 1</a:t>
            </a:r>
          </a:p>
        </p:txBody>
      </p:sp>
      <p:sp>
        <p:nvSpPr>
          <p:cNvPr id="52227" name="Content Placeholder 5"/>
          <p:cNvSpPr>
            <a:spLocks noGrp="1"/>
          </p:cNvSpPr>
          <p:nvPr>
            <p:ph sz="quarter" idx="4294967295"/>
          </p:nvPr>
        </p:nvSpPr>
        <p:spPr>
          <a:xfrm>
            <a:off x="4454186" y="5013176"/>
            <a:ext cx="4186808" cy="862608"/>
          </a:xfrm>
        </p:spPr>
        <p:txBody>
          <a:bodyPr anchor="b">
            <a:noAutofit/>
          </a:bodyPr>
          <a:lstStyle/>
          <a:p>
            <a:pPr marL="0" indent="0" algn="r" eaLnBrk="1" hangingPunct="1">
              <a:lnSpc>
                <a:spcPts val="1800"/>
              </a:lnSpc>
              <a:spcBef>
                <a:spcPct val="0"/>
              </a:spcBef>
              <a:buFont typeface="Arial" pitchFamily="34" charset="0"/>
              <a:buNone/>
            </a:pPr>
            <a:r>
              <a:rPr lang="en-US" sz="1400" dirty="0">
                <a:solidFill>
                  <a:schemeClr val="bg1"/>
                </a:solidFill>
              </a:rPr>
              <a:t>Submitted by </a:t>
            </a:r>
          </a:p>
          <a:p>
            <a:pPr marL="0" indent="0" algn="r" eaLnBrk="1" hangingPunct="1">
              <a:lnSpc>
                <a:spcPts val="1800"/>
              </a:lnSpc>
              <a:spcBef>
                <a:spcPct val="0"/>
              </a:spcBef>
              <a:buFont typeface="Arial" pitchFamily="34" charset="0"/>
              <a:buNone/>
            </a:pPr>
            <a:r>
              <a:rPr lang="en-US" sz="1800" dirty="0">
                <a:solidFill>
                  <a:schemeClr val="bg1"/>
                </a:solidFill>
              </a:rPr>
              <a:t>Satish Kumar Sharma(2022MT93327)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3E630-3DBB-2B47-9CE6-DBDB3ADD0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274638"/>
            <a:ext cx="6192688" cy="850106"/>
          </a:xfrm>
        </p:spPr>
        <p:txBody>
          <a:bodyPr/>
          <a:lstStyle/>
          <a:p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Setup for XCode for iOS Application Development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DC34B-57FD-4D4F-A7EB-A2B2B8456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340768"/>
            <a:ext cx="4104456" cy="453650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/>
              <a:t>Project Structure:</a:t>
            </a:r>
          </a:p>
          <a:p>
            <a:pPr marL="0" indent="0">
              <a:buNone/>
            </a:pPr>
            <a:r>
              <a:rPr lang="en-US" sz="1400" dirty="0" err="1"/>
              <a:t>flutter_curd</a:t>
            </a:r>
            <a:r>
              <a:rPr lang="en-US" sz="1400" dirty="0"/>
              <a:t>/</a:t>
            </a:r>
          </a:p>
          <a:p>
            <a:pPr marL="0" indent="0">
              <a:buNone/>
            </a:pPr>
            <a:r>
              <a:rPr lang="en-US" sz="1400" dirty="0"/>
              <a:t>├── .</a:t>
            </a:r>
            <a:r>
              <a:rPr lang="en-US" sz="1400" dirty="0" err="1"/>
              <a:t>ios</a:t>
            </a:r>
            <a:r>
              <a:rPr lang="en-US" sz="1400" dirty="0"/>
              <a:t>/</a:t>
            </a:r>
          </a:p>
          <a:p>
            <a:pPr marL="0" indent="0">
              <a:buNone/>
            </a:pPr>
            <a:r>
              <a:rPr lang="en-US" sz="1400" dirty="0"/>
              <a:t>│   ├── </a:t>
            </a:r>
            <a:r>
              <a:rPr lang="en-US" sz="1400" dirty="0" err="1"/>
              <a:t>Runner.xcworkspace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│   └── Flutter/</a:t>
            </a:r>
            <a:r>
              <a:rPr lang="en-US" sz="1400" dirty="0" err="1"/>
              <a:t>podhelper.rb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├── lib/</a:t>
            </a:r>
          </a:p>
          <a:p>
            <a:pPr marL="0" indent="0">
              <a:buNone/>
            </a:pPr>
            <a:r>
              <a:rPr lang="en-US" sz="1400" dirty="0"/>
              <a:t>│   └── </a:t>
            </a:r>
            <a:r>
              <a:rPr lang="en-US" sz="1400" dirty="0" err="1"/>
              <a:t>main.dart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├── test/</a:t>
            </a:r>
          </a:p>
          <a:p>
            <a:pPr marL="0" indent="0">
              <a:buNone/>
            </a:pPr>
            <a:r>
              <a:rPr lang="en-US" sz="1400" dirty="0"/>
              <a:t>└── pubspec.yaml</a:t>
            </a:r>
          </a:p>
          <a:p>
            <a:pPr marL="0" indent="0">
              <a:buNone/>
            </a:pPr>
            <a:endParaRPr lang="en-US" sz="1400" dirty="0"/>
          </a:p>
          <a:p>
            <a:pPr>
              <a:buFont typeface="+mj-lt"/>
              <a:buAutoNum type="arabicPeriod"/>
            </a:pPr>
            <a:r>
              <a:rPr lang="en-US" sz="1400" dirty="0"/>
              <a:t>Integrate a Flutter module into your iOS project</a:t>
            </a:r>
          </a:p>
          <a:p>
            <a:pPr>
              <a:buFont typeface="+mj-lt"/>
              <a:buAutoNum type="arabicPeriod"/>
            </a:pPr>
            <a:r>
              <a:rPr lang="en-US" sz="1400" dirty="0"/>
              <a:t>iOS setup</a:t>
            </a:r>
          </a:p>
          <a:p>
            <a:pPr>
              <a:buFont typeface="+mj-lt"/>
              <a:buAutoNum type="arabicPeriod"/>
            </a:pPr>
            <a:r>
              <a:rPr lang="en-US" sz="1400" dirty="0"/>
              <a:t>Install Xcode</a:t>
            </a:r>
          </a:p>
          <a:p>
            <a:pPr>
              <a:buFont typeface="+mj-lt"/>
              <a:buAutoNum type="arabicPeriod"/>
            </a:pPr>
            <a:r>
              <a:rPr lang="en-US" sz="1400" dirty="0"/>
              <a:t>sudo xcode-select --switch /Applications/Xcode.app/Contents/Developer</a:t>
            </a:r>
          </a:p>
          <a:p>
            <a:pPr>
              <a:buFont typeface="+mj-lt"/>
              <a:buAutoNum type="arabicPeriod"/>
            </a:pPr>
            <a:r>
              <a:rPr lang="en-US" sz="1400" dirty="0"/>
              <a:t>sudo xcodebuild -runFirstLaunch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B82B18-61F3-AA42-A788-D5ACCD7FE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SS ZG516 -Computer Organization and Software Systems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8D05A3-E6CB-2245-BE49-FE23E3602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10</a:t>
            </a:fld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4B0F37-AFCE-0843-BD3C-1AFDD5EAB3A9}"/>
              </a:ext>
            </a:extLst>
          </p:cNvPr>
          <p:cNvSpPr txBox="1"/>
          <p:nvPr/>
        </p:nvSpPr>
        <p:spPr>
          <a:xfrm>
            <a:off x="4572000" y="1412776"/>
            <a:ext cx="374441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Build and execute project:</a:t>
            </a:r>
          </a:p>
          <a:p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Set up the iOS simulator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open -a Simulator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Create and run a simple Flutter app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flutter create flutter_curd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cd flutter_curd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flutter run</a:t>
            </a:r>
          </a:p>
          <a:p>
            <a:br>
              <a:rPr lang="en-US" sz="1400" dirty="0"/>
            </a:b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Deploy to iOS devices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Add Flutter plugins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 sudo gem install cocoapods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Follow the XCode signing flow to provision your project: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/>
              <a:t>pod update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76760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ADFEB-0CF5-CD48-990F-8A099DE3E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8235"/>
            <a:ext cx="6120680" cy="850106"/>
          </a:xfrm>
        </p:spPr>
        <p:txBody>
          <a:bodyPr/>
          <a:lstStyle/>
          <a:p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iOS – XCode setup Screenshot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4170D8-692B-5E4F-B05A-AABE0D2C7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SS ZG516 -Computer Organization and Software Systems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FF1868-B434-DA40-81F2-CB5DF7FAB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11</a:t>
            </a:fld>
            <a:endParaRPr lang="en-IN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9C5F48-D83D-F448-BA66-DCDFC7CAF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1AD90FA-655F-AF44-B9F1-DF6AF7CFC4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265643"/>
            <a:ext cx="8280920" cy="517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20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6192688" cy="850106"/>
          </a:xfrm>
        </p:spPr>
        <p:txBody>
          <a:bodyPr/>
          <a:lstStyle/>
          <a:p>
            <a:r>
              <a:rPr lang="en-US" sz="24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XCode iOS : Screenshots – Create, Read and update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305800" cy="4525963"/>
          </a:xfrm>
        </p:spPr>
        <p:txBody>
          <a:bodyPr>
            <a:normAutofit/>
          </a:bodyPr>
          <a:lstStyle/>
          <a:p>
            <a:endParaRPr lang="en-US" sz="1200" dirty="0"/>
          </a:p>
          <a:p>
            <a:endParaRPr lang="en-US" sz="1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12</a:t>
            </a:fld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280A89-5C1B-DF42-AF53-BFA405151534}"/>
              </a:ext>
            </a:extLst>
          </p:cNvPr>
          <p:cNvSpPr txBox="1"/>
          <p:nvPr/>
        </p:nvSpPr>
        <p:spPr>
          <a:xfrm>
            <a:off x="48369" y="1415534"/>
            <a:ext cx="367621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screen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show the basic validation. Validation error display in red color.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screen has two section. 1</a:t>
            </a:r>
            <a:r>
              <a:rPr lang="en-US" baseline="30000" dirty="0"/>
              <a:t>st</a:t>
            </a:r>
            <a:r>
              <a:rPr lang="en-US" dirty="0"/>
              <a:t> half has use to create and update the person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Details and 2</a:t>
            </a:r>
            <a:r>
              <a:rPr lang="en-US" baseline="30000" dirty="0"/>
              <a:t>nd</a:t>
            </a:r>
            <a:r>
              <a:rPr lang="en-US" dirty="0"/>
              <a:t> half screen use to fetch And display the person list.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Those list data fetch from the SQLite DB.</a:t>
            </a:r>
          </a:p>
          <a:p>
            <a:endParaRPr lang="en-US" dirty="0"/>
          </a:p>
          <a:p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Screen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Shows the list of record created and saved in SQLite DB and fetch from the local DB.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List view having edit and delete button to modify and delete the record.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F08765-E782-2347-ACE5-C1100DE87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853" y="959749"/>
            <a:ext cx="2598347" cy="55655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392AE08-E3F1-1249-9702-C505F6EB13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524" y="959749"/>
            <a:ext cx="2535973" cy="548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204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34F16-83E4-CE4C-BDBC-8AC86BE9D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XCode iOS : Screenshots – Delete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A519C12-3735-6443-9573-2A4A1B04CF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980727"/>
            <a:ext cx="2544147" cy="551231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0A0924-EE61-024B-9E0B-60119DF7D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13</a:t>
            </a:fld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1A47BC-A892-B24C-81F4-E6B0E90722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067" y="980727"/>
            <a:ext cx="2595533" cy="55618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B5005EF-D21F-2049-871D-EE2FE3602DE1}"/>
              </a:ext>
            </a:extLst>
          </p:cNvPr>
          <p:cNvSpPr txBox="1"/>
          <p:nvPr/>
        </p:nvSpPr>
        <p:spPr>
          <a:xfrm>
            <a:off x="315144" y="1556792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screen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Display two record that fetch from the local DB.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A1EB6B-8622-9E45-8A77-809098E93D0E}"/>
              </a:ext>
            </a:extLst>
          </p:cNvPr>
          <p:cNvSpPr txBox="1"/>
          <p:nvPr/>
        </p:nvSpPr>
        <p:spPr>
          <a:xfrm>
            <a:off x="211324" y="2884416"/>
            <a:ext cx="356439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Screen</a:t>
            </a:r>
          </a:p>
          <a:p>
            <a:r>
              <a:rPr lang="en-US" dirty="0"/>
              <a:t>Updated 1</a:t>
            </a:r>
            <a:r>
              <a:rPr lang="en-US" baseline="30000" dirty="0"/>
              <a:t>st</a:t>
            </a:r>
            <a:r>
              <a:rPr lang="en-US" dirty="0"/>
              <a:t> row details in list</a:t>
            </a:r>
          </a:p>
          <a:p>
            <a:endParaRPr lang="en-US" dirty="0"/>
          </a:p>
          <a:p>
            <a:r>
              <a:rPr lang="en-US" b="1" dirty="0"/>
              <a:t>Updated age Details from 45 to 35.</a:t>
            </a:r>
          </a:p>
          <a:p>
            <a:r>
              <a:rPr lang="en-US" dirty="0"/>
              <a:t>Name: Pratap</a:t>
            </a:r>
          </a:p>
          <a:p>
            <a:r>
              <a:rPr lang="en-US" dirty="0"/>
              <a:t>Age: 35</a:t>
            </a:r>
          </a:p>
          <a:p>
            <a:r>
              <a:rPr lang="en-US" dirty="0"/>
              <a:t>Address: Pune</a:t>
            </a:r>
          </a:p>
          <a:p>
            <a:endParaRPr lang="en-US" dirty="0"/>
          </a:p>
          <a:p>
            <a:r>
              <a:rPr lang="en-US" b="1" dirty="0"/>
              <a:t>Deleted 2</a:t>
            </a:r>
            <a:r>
              <a:rPr lang="en-US" b="1" baseline="30000" dirty="0"/>
              <a:t>nd</a:t>
            </a:r>
            <a:r>
              <a:rPr lang="en-US" b="1" dirty="0"/>
              <a:t> row:</a:t>
            </a:r>
          </a:p>
          <a:p>
            <a:r>
              <a:rPr lang="en-US" dirty="0"/>
              <a:t>Name: Shyam, </a:t>
            </a:r>
          </a:p>
          <a:p>
            <a:r>
              <a:rPr lang="en-US" dirty="0"/>
              <a:t>Age: 25</a:t>
            </a:r>
          </a:p>
          <a:p>
            <a:r>
              <a:rPr lang="en-US" dirty="0"/>
              <a:t>Address</a:t>
            </a:r>
            <a:r>
              <a:rPr lang="en-US" b="1" dirty="0"/>
              <a:t>: </a:t>
            </a:r>
            <a:r>
              <a:rPr lang="en-US" dirty="0"/>
              <a:t>Bangalore, India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229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4638"/>
            <a:ext cx="5830416" cy="850106"/>
          </a:xfrm>
        </p:spPr>
        <p:txBody>
          <a:bodyPr/>
          <a:lstStyle/>
          <a:p>
            <a:r>
              <a:rPr lang="en-US" sz="28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Key learnings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84784"/>
            <a:ext cx="8305800" cy="4968552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I have learned how to set up Android Studio and install the necessary software tools.</a:t>
            </a:r>
          </a:p>
          <a:p>
            <a:endParaRPr lang="en-US" dirty="0"/>
          </a:p>
          <a:p>
            <a:r>
              <a:rPr lang="en-US" dirty="0"/>
              <a:t> I have learned how to set up XCode for iOS development and install the necessary software tools (Flutter, pods).</a:t>
            </a:r>
          </a:p>
          <a:p>
            <a:endParaRPr lang="en-US" dirty="0"/>
          </a:p>
          <a:p>
            <a:r>
              <a:rPr lang="en-US" dirty="0"/>
              <a:t>I have also learned how to add flutter plugin, dependencies and create a SQLite database.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Additionally, I have gained the knowledge to design screens using Dart language in Flutter. Furthermore, I have learned how to connect the database to mobile screens and perform operations such as create, update, read, and delete data.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3300" b="1" dirty="0"/>
              <a:t>Android Demo link:  </a:t>
            </a:r>
            <a:r>
              <a:rPr lang="en-US" sz="3300" b="1" dirty="0">
                <a:hlinkClick r:id="rId2"/>
              </a:rPr>
              <a:t>https://www.youtube.com/watch?v=xDZd-Iwhm_Y</a:t>
            </a:r>
            <a:endParaRPr lang="en-US" sz="3300" b="1" dirty="0"/>
          </a:p>
          <a:p>
            <a:endParaRPr lang="en-US" sz="3300" b="1" dirty="0"/>
          </a:p>
          <a:p>
            <a:r>
              <a:rPr lang="en-US" sz="3300" b="1" dirty="0"/>
              <a:t>iOS Demo Link: </a:t>
            </a:r>
            <a:r>
              <a:rPr lang="en-US" sz="3300" b="1" dirty="0">
                <a:hlinkClick r:id="rId3"/>
              </a:rPr>
              <a:t>https://youtu.be/jOjitJdfrT4</a:t>
            </a:r>
            <a:endParaRPr lang="en-US" sz="3300" b="1" dirty="0"/>
          </a:p>
          <a:p>
            <a:endParaRPr lang="en-US" sz="3300" b="1" dirty="0"/>
          </a:p>
          <a:p>
            <a:r>
              <a:rPr lang="en-US" sz="3300" b="1" dirty="0"/>
              <a:t>My GitHub Code Link: : </a:t>
            </a:r>
            <a:r>
              <a:rPr lang="en-US" sz="3300" u="sng" dirty="0">
                <a:hlinkClick r:id="rId4"/>
              </a:rPr>
              <a:t>https://github.com/iamsatishsharma/flutter_curd</a:t>
            </a:r>
            <a:endParaRPr lang="en-US" sz="3300" dirty="0"/>
          </a:p>
          <a:p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14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96102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86000" y="2895600"/>
            <a:ext cx="3733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Thank You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32440" y="6237312"/>
            <a:ext cx="611560" cy="293117"/>
          </a:xfrm>
        </p:spPr>
        <p:txBody>
          <a:bodyPr/>
          <a:lstStyle/>
          <a:p>
            <a:r>
              <a:rPr lang="en-IN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381484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Assignment1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67F776DB-C4B4-46F1-926D-41EFCFC3A86A}" type="slidenum">
              <a:rPr lang="en-IN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6D258B-230B-A248-9048-04E37671F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9512" y="1600200"/>
            <a:ext cx="8784976" cy="45259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Writing an app that needs to persist and query large amounts of data on the local device, consider using a database instead of a local file or key-value store. In general, databases provide faster inserts, updates, and queries compared to other local persistence solutions.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Flutter apps can make use of the SQLite databases via the sqflite plugin available on </a:t>
            </a:r>
            <a:r>
              <a:rPr lang="en-US" dirty="0" err="1"/>
              <a:t>pub.dev</a:t>
            </a:r>
            <a:r>
              <a:rPr lang="en-US" dirty="0"/>
              <a:t>. Create an application to do basics using sqflite to insert, read, update, and remove data about various Persons.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r>
              <a:rPr lang="en-US" dirty="0"/>
              <a:t>If you are new to SQLite and SQL statements, review the </a:t>
            </a:r>
            <a:r>
              <a:rPr lang="en-US" u="sng" dirty="0">
                <a:hlinkClick r:id="rId2"/>
              </a:rPr>
              <a:t>SQLite Tutorial</a:t>
            </a:r>
            <a:r>
              <a:rPr lang="en-US" dirty="0"/>
              <a:t> to learn the basics before completing this recipe.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Creating a Database experience in a Flutter app for both iOS and Android.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5961-FED9-014B-9AE4-C380991B9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Application demo and </a:t>
            </a:r>
            <a:b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Source Code link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D82F4-4171-234C-9958-586D4D0FE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Android App Demo link:  </a:t>
            </a:r>
            <a:r>
              <a:rPr lang="en-US" sz="2800" b="1" dirty="0">
                <a:hlinkClick r:id="rId2"/>
              </a:rPr>
              <a:t>https://www.youtube.com/watch?v=xDZd-Iwhm_Y</a:t>
            </a:r>
            <a:endParaRPr lang="en-US" sz="2800" b="1" dirty="0"/>
          </a:p>
          <a:p>
            <a:endParaRPr lang="en-US" sz="2800" b="1" dirty="0"/>
          </a:p>
          <a:p>
            <a:r>
              <a:rPr lang="en-US" sz="2800" b="1" dirty="0"/>
              <a:t>iOS App Demo Link: </a:t>
            </a:r>
            <a:r>
              <a:rPr lang="en-US" sz="2800" b="1" dirty="0">
                <a:hlinkClick r:id="rId3"/>
              </a:rPr>
              <a:t>https://youtu.be/jOjitJdfrT4</a:t>
            </a:r>
            <a:endParaRPr lang="en-US" sz="2800" b="1" dirty="0"/>
          </a:p>
          <a:p>
            <a:endParaRPr lang="en-US" sz="2800" b="1" dirty="0"/>
          </a:p>
          <a:p>
            <a:r>
              <a:rPr lang="en-US" sz="2800" b="1" dirty="0"/>
              <a:t>Code uploaded on My GitHub Link: : </a:t>
            </a:r>
            <a:r>
              <a:rPr lang="en-US" sz="2800" u="sng" dirty="0">
                <a:hlinkClick r:id="rId4"/>
              </a:rPr>
              <a:t>https://github.com/iamsatishsharma/flutter_curd</a:t>
            </a:r>
            <a:endParaRPr lang="en-US" sz="2800" dirty="0"/>
          </a:p>
          <a:p>
            <a:endParaRPr lang="en-US" sz="2800" dirty="0"/>
          </a:p>
          <a:p>
            <a:r>
              <a:rPr lang="en-US" sz="2800" b="1" dirty="0"/>
              <a:t>Source Code attached in MS word file as well in Zip.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AE8E6B-5DD4-D843-A8F0-8CAB09F1B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SS ZG516 -Computer Organization and Software Systems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424A77-C1F9-A143-91AC-198F857AA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5255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C3DB-28B4-C546-9ED5-0C604B766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Step to Setup Flutter in Android Studio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E4D76-CB7A-1A40-866D-B454759ED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28800"/>
            <a:ext cx="8435280" cy="449736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sz="2400" dirty="0"/>
              <a:t>Install and setup Android Studio (</a:t>
            </a:r>
            <a:r>
              <a:rPr lang="en-US" sz="2400" dirty="0">
                <a:hlinkClick r:id="rId2"/>
              </a:rPr>
              <a:t>https://docs.flutter.dev/get-started/editor?tab=androidstudio</a:t>
            </a:r>
            <a:r>
              <a:rPr lang="en-US" sz="2400" dirty="0"/>
              <a:t>).</a:t>
            </a:r>
          </a:p>
          <a:p>
            <a:pPr marL="514350" indent="-514350">
              <a:buAutoNum type="arabicPeriod"/>
            </a:pPr>
            <a:r>
              <a:rPr lang="en-US" sz="2400" dirty="0"/>
              <a:t>Add and update the SDK, Set path.</a:t>
            </a:r>
          </a:p>
          <a:p>
            <a:pPr marL="514350" indent="-514350">
              <a:buAutoNum type="arabicPeriod"/>
            </a:pPr>
            <a:r>
              <a:rPr lang="en-US" sz="2400" dirty="0"/>
              <a:t>Add sqflite Plugin in android studio.</a:t>
            </a:r>
          </a:p>
          <a:p>
            <a:pPr marL="514350" indent="-514350">
              <a:buAutoNum type="arabicPeriod"/>
            </a:pPr>
            <a:r>
              <a:rPr lang="en-US" sz="2400" dirty="0"/>
              <a:t>Add Flutter Plugin in Android studio.</a:t>
            </a:r>
          </a:p>
          <a:p>
            <a:pPr marL="514350" indent="-514350">
              <a:buAutoNum type="arabicPeriod"/>
            </a:pPr>
            <a:r>
              <a:rPr lang="en-US" sz="2400" dirty="0"/>
              <a:t>Create a Emulator device in Android Studio</a:t>
            </a:r>
          </a:p>
          <a:p>
            <a:pPr marL="514350" indent="-514350">
              <a:buAutoNum type="arabicPeriod"/>
            </a:pPr>
            <a:r>
              <a:rPr lang="en-US" sz="2400" dirty="0"/>
              <a:t>Create a Flutter project </a:t>
            </a:r>
          </a:p>
          <a:p>
            <a:pPr marL="514350" indent="-514350">
              <a:buAutoNum type="arabicPeriod"/>
            </a:pPr>
            <a:r>
              <a:rPr lang="en-US" sz="2400" dirty="0"/>
              <a:t>Make sure to add dependency flutter and  sqflite in </a:t>
            </a:r>
            <a:r>
              <a:rPr lang="en-US" sz="2400" b="1" dirty="0"/>
              <a:t>pubspec.yaml</a:t>
            </a:r>
            <a:r>
              <a:rPr lang="en-US" sz="2400" dirty="0"/>
              <a:t>.</a:t>
            </a:r>
          </a:p>
          <a:p>
            <a:pPr marL="514350" indent="-514350">
              <a:buAutoNum type="arabicPeriod"/>
            </a:pPr>
            <a:r>
              <a:rPr lang="en-US" sz="2400" dirty="0"/>
              <a:t>Start working on application, start to write SQLHelper to perform CURD operations.</a:t>
            </a:r>
          </a:p>
          <a:p>
            <a:pPr marL="514350" indent="-514350">
              <a:buAutoNum type="arabicPeriod"/>
            </a:pPr>
            <a:r>
              <a:rPr lang="en-US" sz="2400" dirty="0"/>
              <a:t>Design the User interface to interact with user to take input from user. 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CA22A2-F49F-0442-87AB-5B63172C8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SS ZG516 -Computer Organization and Software Systems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25F9E3-8F2B-B748-8583-7ACE7C0CD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66561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27E25-D5D8-1945-8FE1-75DC19FED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274638"/>
            <a:ext cx="6192688" cy="850106"/>
          </a:xfrm>
        </p:spPr>
        <p:txBody>
          <a:bodyPr/>
          <a:lstStyle/>
          <a:p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Steps to create DB and CURD Method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CB55F-4CCA-5B47-8BA8-FE7A419F9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7067128" cy="44210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b="1" dirty="0"/>
              <a:t>I am using the following steps:</a:t>
            </a:r>
            <a:endParaRPr lang="en-US" sz="2400" dirty="0"/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Installed Android studio for Android and XCode for iOS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Installed Flutter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Add the dependencies.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Create a Database.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Define the person data model.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Open the database.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Create the  </a:t>
            </a:r>
            <a:r>
              <a:rPr lang="en-US" sz="2400" b="1" dirty="0"/>
              <a:t>persondetails</a:t>
            </a:r>
            <a:r>
              <a:rPr lang="en-US" sz="2400" dirty="0"/>
              <a:t> table.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Insert a person into the database.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Retrieve the list of persons.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Update a person in the database.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Delete a person from the database.</a:t>
            </a:r>
          </a:p>
          <a:p>
            <a:pPr marL="0" indent="0">
              <a:buNone/>
            </a:pPr>
            <a:r>
              <a:rPr lang="en-US" sz="2400" b="1" dirty="0"/>
              <a:t>Note: Code has been added in MS Doc file in zip folder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AD0D2B-E612-5C40-A8B3-8630E9DE0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SS ZG516 -Computer Organization and Software Systems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A2D51B-3112-2F47-9C00-14625040C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3127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DD31B-4B67-314E-A9DF-87EF2EC03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Steps Flutter and SQLite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54114-2FF5-7A41-97EF-27D021FBE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b="1" dirty="0"/>
              <a:t>Flutter </a:t>
            </a:r>
            <a:r>
              <a:rPr lang="en-US" sz="2000" dirty="0"/>
              <a:t>is a mobile app SDK for building high-performance, high-fidelity, apps for iOS and Android. Flutter works with existing code, is used by developers and organizations around the world, and is free and open source.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b="1" dirty="0"/>
              <a:t>SQLite </a:t>
            </a:r>
            <a:r>
              <a:rPr lang="en-US" sz="2000" dirty="0"/>
              <a:t>database is a lightweight embedded database. Its database is a file. </a:t>
            </a:r>
            <a:r>
              <a:rPr lang="en-US" sz="2000" b="1" dirty="0"/>
              <a:t>SQLite </a:t>
            </a:r>
            <a:r>
              <a:rPr lang="en-US" sz="2000" dirty="0"/>
              <a:t>is commonly used by mobile devices, small and medium-size traffic websites for version conversion systems, financial analysis tools, media cataloging, and editing suites, record keeping programs, and so forth. </a:t>
            </a:r>
          </a:p>
          <a:p>
            <a:pPr marL="0" indent="0">
              <a:buNone/>
            </a:pPr>
            <a:endParaRPr lang="en-US" sz="2000" b="1" dirty="0"/>
          </a:p>
          <a:p>
            <a:r>
              <a:rPr lang="en-US" sz="2000" b="1" dirty="0"/>
              <a:t>Flutter</a:t>
            </a:r>
            <a:r>
              <a:rPr lang="en-US" sz="2000" dirty="0"/>
              <a:t> apps can make use of the </a:t>
            </a:r>
            <a:r>
              <a:rPr lang="en-US" sz="2000" b="1" dirty="0"/>
              <a:t>SQLite</a:t>
            </a:r>
            <a:r>
              <a:rPr lang="en-US" sz="2000" dirty="0"/>
              <a:t> databases via the sqflite plugin available on </a:t>
            </a:r>
            <a:r>
              <a:rPr lang="en-US" sz="2000" dirty="0" err="1"/>
              <a:t>pub.dev</a:t>
            </a:r>
            <a:r>
              <a:rPr lang="en-US" sz="2000" dirty="0"/>
              <a:t>.</a:t>
            </a:r>
          </a:p>
          <a:p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2A250C-C885-7746-B639-DC8D23E1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SS ZG516 -Computer Organization and Software Systems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5BA06-9C20-DB4B-B2E0-63A5F8E0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3191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6192688" cy="850106"/>
          </a:xfrm>
        </p:spPr>
        <p:txBody>
          <a:bodyPr/>
          <a:lstStyle/>
          <a:p>
            <a:r>
              <a:rPr lang="en-US" sz="28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Android : Screenshots – Create and Read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305800" cy="4525963"/>
          </a:xfrm>
        </p:spPr>
        <p:txBody>
          <a:bodyPr>
            <a:normAutofit/>
          </a:bodyPr>
          <a:lstStyle/>
          <a:p>
            <a:endParaRPr lang="en-US" sz="1200" dirty="0"/>
          </a:p>
          <a:p>
            <a:endParaRPr lang="en-US" sz="1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7</a:t>
            </a:fld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23A76E-A76F-4F46-A84D-5A08E3CD5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353" y="1366260"/>
            <a:ext cx="2507458" cy="51641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28E913-3117-A844-904B-B1ABB347C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122" y="1366259"/>
            <a:ext cx="2460190" cy="51538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280A89-5C1B-DF42-AF53-BFA405151534}"/>
              </a:ext>
            </a:extLst>
          </p:cNvPr>
          <p:cNvSpPr txBox="1"/>
          <p:nvPr/>
        </p:nvSpPr>
        <p:spPr>
          <a:xfrm>
            <a:off x="48369" y="1415534"/>
            <a:ext cx="367621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screen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show the basic validation. Validation error display in red color.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screen has two section. 1</a:t>
            </a:r>
            <a:r>
              <a:rPr lang="en-US" baseline="30000" dirty="0"/>
              <a:t>st</a:t>
            </a:r>
            <a:r>
              <a:rPr lang="en-US" dirty="0"/>
              <a:t> half has use to create and update the person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Details and 2</a:t>
            </a:r>
            <a:r>
              <a:rPr lang="en-US" baseline="30000" dirty="0"/>
              <a:t>nd</a:t>
            </a:r>
            <a:r>
              <a:rPr lang="en-US" dirty="0"/>
              <a:t> half screen use to fetch And display the person list.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Those list data fetch from the SQLite DB.</a:t>
            </a:r>
          </a:p>
          <a:p>
            <a:endParaRPr lang="en-US" dirty="0"/>
          </a:p>
          <a:p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Screen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Shows the list of record created and saved in SQLite DB and fetch from the local DB.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List view having edit and delete button to modify and delete the record.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28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4638"/>
            <a:ext cx="5830416" cy="850106"/>
          </a:xfrm>
        </p:spPr>
        <p:txBody>
          <a:bodyPr/>
          <a:lstStyle/>
          <a:p>
            <a:r>
              <a:rPr lang="en-US" sz="28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Android: Screenshots - Update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305800" cy="4525963"/>
          </a:xfrm>
        </p:spPr>
        <p:txBody>
          <a:bodyPr>
            <a:normAutofit/>
          </a:bodyPr>
          <a:lstStyle/>
          <a:p>
            <a:endParaRPr lang="en-US" sz="1200" dirty="0"/>
          </a:p>
          <a:p>
            <a:endParaRPr lang="en-US" sz="1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8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D58849-AABB-1A4A-AF7D-8FDAB1560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9319" y="1339618"/>
            <a:ext cx="2477843" cy="51908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CBC11B-73A8-E344-88DC-E69DB72A5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242" y="1324399"/>
            <a:ext cx="2459980" cy="5153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8E8818-5733-7D4E-8484-0FFB6510D0F8}"/>
              </a:ext>
            </a:extLst>
          </p:cNvPr>
          <p:cNvSpPr txBox="1"/>
          <p:nvPr/>
        </p:nvSpPr>
        <p:spPr>
          <a:xfrm>
            <a:off x="69457" y="1600200"/>
            <a:ext cx="30623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1</a:t>
            </a:r>
            <a:r>
              <a:rPr lang="en-US" baseline="30000" dirty="0"/>
              <a:t>st</a:t>
            </a:r>
            <a:r>
              <a:rPr lang="en-US" dirty="0"/>
              <a:t> row details in list</a:t>
            </a:r>
          </a:p>
          <a:p>
            <a:endParaRPr lang="en-US" dirty="0"/>
          </a:p>
          <a:p>
            <a:r>
              <a:rPr lang="en-US" b="1" dirty="0"/>
              <a:t>Old Details:-</a:t>
            </a:r>
          </a:p>
          <a:p>
            <a:r>
              <a:rPr lang="en-US" dirty="0"/>
              <a:t>Name: Satish</a:t>
            </a:r>
          </a:p>
          <a:p>
            <a:r>
              <a:rPr lang="en-US" dirty="0"/>
              <a:t>Age: 34</a:t>
            </a:r>
          </a:p>
          <a:p>
            <a:r>
              <a:rPr lang="en-US" dirty="0"/>
              <a:t>Address: Dubai</a:t>
            </a:r>
          </a:p>
          <a:p>
            <a:endParaRPr lang="en-US" dirty="0"/>
          </a:p>
          <a:p>
            <a:r>
              <a:rPr lang="en-US" b="1" dirty="0"/>
              <a:t>Updated Details:-</a:t>
            </a:r>
          </a:p>
          <a:p>
            <a:r>
              <a:rPr lang="en-US" dirty="0"/>
              <a:t>Name: Jack</a:t>
            </a:r>
          </a:p>
          <a:p>
            <a:r>
              <a:rPr lang="en-US" dirty="0"/>
              <a:t>Age: 37</a:t>
            </a:r>
          </a:p>
          <a:p>
            <a:r>
              <a:rPr lang="en-US" dirty="0"/>
              <a:t>Address: Dubai</a:t>
            </a:r>
          </a:p>
        </p:txBody>
      </p:sp>
    </p:spTree>
    <p:extLst>
      <p:ext uri="{BB962C8B-B14F-4D97-AF65-F5344CB8AC3E}">
        <p14:creationId xmlns:p14="http://schemas.microsoft.com/office/powerpoint/2010/main" val="3929670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90D26-A56A-6041-ADF7-BBE4B1780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776DB-C4B4-46F1-926D-41EFCFC3A86A}" type="slidenum">
              <a:rPr lang="en-IN" smtClean="0"/>
              <a:pPr/>
              <a:t>9</a:t>
            </a:fld>
            <a:endParaRPr lang="en-I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A40AA3-2493-2C4F-9D2D-DE755EB11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Android: Screenshots - Delete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B34E89-218B-0C4E-A11E-595573171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192" y="1410394"/>
            <a:ext cx="2349500" cy="4965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D705AF-C2E3-4E47-A8C9-CC483A6A3DE7}"/>
              </a:ext>
            </a:extLst>
          </p:cNvPr>
          <p:cNvSpPr txBox="1"/>
          <p:nvPr/>
        </p:nvSpPr>
        <p:spPr>
          <a:xfrm>
            <a:off x="36815" y="1418170"/>
            <a:ext cx="4391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screen, I have deleted few items and added few new items.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2F65A3-DA1D-3846-9866-1620A2414D4F}"/>
              </a:ext>
            </a:extLst>
          </p:cNvPr>
          <p:cNvSpPr txBox="1"/>
          <p:nvPr/>
        </p:nvSpPr>
        <p:spPr>
          <a:xfrm>
            <a:off x="107504" y="2357927"/>
            <a:ext cx="5976664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Android Assignment Demo link: </a:t>
            </a:r>
          </a:p>
          <a:p>
            <a:endParaRPr lang="en-US" b="1" dirty="0">
              <a:hlinkClick r:id="rId3"/>
            </a:endParaRPr>
          </a:p>
          <a:p>
            <a:r>
              <a:rPr lang="en-US" b="1" dirty="0">
                <a:hlinkClick r:id="rId3"/>
              </a:rPr>
              <a:t>https://www.youtube.com/watch?v=xDZd-Iwhm_Y</a:t>
            </a:r>
            <a:endParaRPr lang="en-US" b="1" dirty="0"/>
          </a:p>
          <a:p>
            <a:endParaRPr lang="en-US" b="1" dirty="0"/>
          </a:p>
          <a:p>
            <a:r>
              <a:rPr lang="en-US" sz="2800" b="1" dirty="0"/>
              <a:t>iOS Demo Link: </a:t>
            </a:r>
          </a:p>
          <a:p>
            <a:r>
              <a:rPr lang="en-US" b="1" dirty="0">
                <a:hlinkClick r:id="rId4"/>
              </a:rPr>
              <a:t>https://youtu.be/jOjitJdfrT4</a:t>
            </a:r>
            <a:endParaRPr lang="en-US" b="1" dirty="0"/>
          </a:p>
          <a:p>
            <a:endParaRPr lang="en-US" b="1" dirty="0"/>
          </a:p>
          <a:p>
            <a:r>
              <a:rPr lang="en-US" sz="2800" b="1" dirty="0"/>
              <a:t>Source code on My GitHub : </a:t>
            </a:r>
            <a:r>
              <a:rPr lang="en-US" u="sng" dirty="0">
                <a:hlinkClick r:id="rId5"/>
              </a:rPr>
              <a:t>https://github.com/iamsatishsharma/flutter_curd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415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10651</TotalTime>
  <Words>896</Words>
  <Application>Microsoft Macintosh PowerPoint</Application>
  <PresentationFormat>On-screen Show (4:3)</PresentationFormat>
  <Paragraphs>172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Wingdings</vt:lpstr>
      <vt:lpstr>Office Theme</vt:lpstr>
      <vt:lpstr>1_Office Theme</vt:lpstr>
      <vt:lpstr>    Cross Platform Application Development Assignment 1</vt:lpstr>
      <vt:lpstr>Assignment1</vt:lpstr>
      <vt:lpstr>Application demo and  Source Code link</vt:lpstr>
      <vt:lpstr>Step to Setup Flutter in Android Studio</vt:lpstr>
      <vt:lpstr>Steps to create DB and CURD Method</vt:lpstr>
      <vt:lpstr>Steps Flutter and SQLite</vt:lpstr>
      <vt:lpstr>Android : Screenshots – Create and Read</vt:lpstr>
      <vt:lpstr>Android: Screenshots - Update</vt:lpstr>
      <vt:lpstr>Android: Screenshots - Delete</vt:lpstr>
      <vt:lpstr>Setup for XCode for iOS Application Development</vt:lpstr>
      <vt:lpstr>iOS – XCode setup Screenshot</vt:lpstr>
      <vt:lpstr>XCode iOS : Screenshots – Create, Read and update</vt:lpstr>
      <vt:lpstr>XCode iOS : Screenshots – Delete</vt:lpstr>
      <vt:lpstr>Key learnings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BITS Pilani presentation</dc:title>
  <dc:creator>lakshya</dc:creator>
  <cp:lastModifiedBy>Microsoft Office User</cp:lastModifiedBy>
  <cp:revision>1135</cp:revision>
  <dcterms:created xsi:type="dcterms:W3CDTF">2012-01-02T05:05:52Z</dcterms:created>
  <dcterms:modified xsi:type="dcterms:W3CDTF">2023-05-24T03:57:35Z</dcterms:modified>
</cp:coreProperties>
</file>

<file path=docProps/thumbnail.jpeg>
</file>